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6"/>
  </p:notesMasterIdLst>
  <p:sldIdLst>
    <p:sldId id="257" r:id="rId2"/>
    <p:sldId id="258" r:id="rId3"/>
    <p:sldId id="261" r:id="rId4"/>
    <p:sldId id="259" r:id="rId5"/>
    <p:sldId id="260" r:id="rId6"/>
    <p:sldId id="263" r:id="rId7"/>
    <p:sldId id="264" r:id="rId8"/>
    <p:sldId id="262" r:id="rId9"/>
    <p:sldId id="268" r:id="rId10"/>
    <p:sldId id="283" r:id="rId11"/>
    <p:sldId id="289" r:id="rId12"/>
    <p:sldId id="287" r:id="rId13"/>
    <p:sldId id="291" r:id="rId14"/>
    <p:sldId id="271" r:id="rId15"/>
    <p:sldId id="273" r:id="rId16"/>
    <p:sldId id="274" r:id="rId17"/>
    <p:sldId id="278" r:id="rId18"/>
    <p:sldId id="280" r:id="rId19"/>
    <p:sldId id="285" r:id="rId20"/>
    <p:sldId id="290" r:id="rId21"/>
    <p:sldId id="292" r:id="rId22"/>
    <p:sldId id="294" r:id="rId23"/>
    <p:sldId id="295" r:id="rId24"/>
    <p:sldId id="297" r:id="rId25"/>
    <p:sldId id="298" r:id="rId26"/>
    <p:sldId id="265" r:id="rId27"/>
    <p:sldId id="266" r:id="rId28"/>
    <p:sldId id="269" r:id="rId29"/>
    <p:sldId id="300" r:id="rId30"/>
    <p:sldId id="270" r:id="rId31"/>
    <p:sldId id="275" r:id="rId32"/>
    <p:sldId id="276" r:id="rId33"/>
    <p:sldId id="304" r:id="rId34"/>
    <p:sldId id="30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AD7A5-C5B9-4A8B-A99F-F8215E934A1D}" type="datetimeFigureOut">
              <a:rPr lang="hu-HU" smtClean="0"/>
              <a:t>2024. 07. 09.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5F56A-1A2C-4F46-AFB5-0AA1328BBF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166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7037B-07BC-4F54-81C7-97164F5CCFCD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9690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7/9/2024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osdoboz.hu/feladatsor?id=2603" TargetMode="External"/><Relationship Id="rId2" Type="http://schemas.openxmlformats.org/officeDocument/2006/relationships/hyperlink" Target="https://www.okosdoboz.hu/feladatsor?id=253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892A7E-E6EB-BD58-88F6-AC09B7DA7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Erdély története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AD12D41-7F00-5920-534B-CF00F9102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9339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1345" y="260648"/>
            <a:ext cx="11084907" cy="5911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b="1" dirty="0"/>
              <a:t>Erdélyi Fejedelemség</a:t>
            </a:r>
          </a:p>
          <a:p>
            <a:r>
              <a:rPr lang="hu-HU" sz="3600" dirty="0"/>
              <a:t>Az ország keleti része.</a:t>
            </a:r>
          </a:p>
          <a:p>
            <a:r>
              <a:rPr lang="hu-HU" sz="3600" dirty="0"/>
              <a:t>Szapolyai fia, János Zsigmond kiegyezett a Habsburgokkal.</a:t>
            </a:r>
          </a:p>
          <a:p>
            <a:pPr lvl="1"/>
            <a:r>
              <a:rPr lang="hu-HU" sz="3200" dirty="0"/>
              <a:t>Ő lett az első erdélyi fejedelem.</a:t>
            </a:r>
          </a:p>
          <a:p>
            <a:pPr lvl="1"/>
            <a:r>
              <a:rPr lang="hu-HU" sz="3200" i="1" dirty="0"/>
              <a:t>Hivatalosan: </a:t>
            </a:r>
            <a:r>
              <a:rPr lang="hu-HU" altLang="hu-HU" sz="3200" i="1" dirty="0" err="1"/>
              <a:t>Princeps</a:t>
            </a:r>
            <a:r>
              <a:rPr lang="hu-HU" altLang="hu-HU" sz="3200" i="1" dirty="0"/>
              <a:t> </a:t>
            </a:r>
            <a:r>
              <a:rPr lang="hu-HU" altLang="hu-HU" sz="3200" i="1" dirty="0" err="1"/>
              <a:t>Transylvaniae</a:t>
            </a:r>
            <a:r>
              <a:rPr lang="hu-HU" altLang="hu-HU" sz="3200" i="1" dirty="0"/>
              <a:t> </a:t>
            </a:r>
            <a:r>
              <a:rPr lang="hu-HU" altLang="hu-HU" sz="3200" i="1" dirty="0" err="1"/>
              <a:t>ac</a:t>
            </a:r>
            <a:r>
              <a:rPr lang="hu-HU" altLang="hu-HU" sz="3200" i="1" dirty="0"/>
              <a:t> Partium </a:t>
            </a:r>
            <a:r>
              <a:rPr lang="hu-HU" altLang="hu-HU" sz="3200" i="1" dirty="0" err="1"/>
              <a:t>Hugariae</a:t>
            </a:r>
            <a:r>
              <a:rPr lang="hu-HU" altLang="hu-HU" sz="3200" i="1" dirty="0"/>
              <a:t> (Erdély és a magyarországi részek fejedelme)</a:t>
            </a:r>
            <a:endParaRPr lang="hu-HU" sz="3200" i="1" dirty="0"/>
          </a:p>
        </p:txBody>
      </p:sp>
    </p:spTree>
    <p:extLst>
      <p:ext uri="{BB962C8B-B14F-4D97-AF65-F5344CB8AC3E}">
        <p14:creationId xmlns:p14="http://schemas.microsoft.com/office/powerpoint/2010/main" val="28606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353" y="188640"/>
            <a:ext cx="11012899" cy="5983560"/>
          </a:xfrm>
        </p:spPr>
        <p:txBody>
          <a:bodyPr>
            <a:normAutofit/>
          </a:bodyPr>
          <a:lstStyle/>
          <a:p>
            <a:r>
              <a:rPr lang="hu-HU" sz="3200" b="1" dirty="0"/>
              <a:t>Központ: Gyulafehérvár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645" y="44625"/>
            <a:ext cx="6553768" cy="64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35360" y="548682"/>
            <a:ext cx="11737304" cy="5458611"/>
          </a:xfrm>
        </p:spPr>
        <p:txBody>
          <a:bodyPr/>
          <a:lstStyle/>
          <a:p>
            <a:r>
              <a:rPr lang="hu-HU" sz="3200" dirty="0"/>
              <a:t>Az Oszmán Birodalom vazallusa volt.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/>
              <a:t>A szultán az erdélyi fejedelmet megerősítette méltóságában.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/>
              <a:t>Évi adót kellett fizetni a szultánnak.</a:t>
            </a:r>
          </a:p>
          <a:p>
            <a:pPr lvl="1"/>
            <a:endParaRPr lang="hu-HU" sz="2800" dirty="0"/>
          </a:p>
          <a:p>
            <a:pPr lvl="1"/>
            <a:r>
              <a:rPr lang="hu-HU" sz="2800" dirty="0"/>
              <a:t>Cserébe belpolitikai önállóság.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76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FD8A1B-7C95-A4AF-A10A-C9B19DED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13" y="330740"/>
            <a:ext cx="10807235" cy="5841460"/>
          </a:xfrm>
        </p:spPr>
        <p:txBody>
          <a:bodyPr/>
          <a:lstStyle/>
          <a:p>
            <a:r>
              <a:rPr lang="hu-HU" sz="3200" dirty="0"/>
              <a:t>1568: tordai o.gy. - 4 bevett vallás </a:t>
            </a:r>
          </a:p>
          <a:p>
            <a:pPr lvl="1"/>
            <a:r>
              <a:rPr lang="hu-HU" sz="2800" dirty="0"/>
              <a:t>katolikus</a:t>
            </a:r>
          </a:p>
          <a:p>
            <a:pPr lvl="1"/>
            <a:r>
              <a:rPr lang="hu-HU" sz="2800" dirty="0"/>
              <a:t>evangélikus (lutheránus)</a:t>
            </a:r>
          </a:p>
          <a:p>
            <a:pPr lvl="1"/>
            <a:r>
              <a:rPr lang="hu-HU" sz="2800" dirty="0"/>
              <a:t>református (kálvinista)</a:t>
            </a:r>
          </a:p>
          <a:p>
            <a:pPr lvl="1"/>
            <a:r>
              <a:rPr lang="hu-HU" sz="2800" dirty="0"/>
              <a:t>unitárius</a:t>
            </a:r>
            <a:endParaRPr lang="hu-HU" sz="3200" dirty="0"/>
          </a:p>
          <a:p>
            <a:pPr lvl="1"/>
            <a:endParaRPr lang="hu-HU" sz="3200" dirty="0"/>
          </a:p>
          <a:p>
            <a:pPr lvl="1"/>
            <a:r>
              <a:rPr lang="hu-HU" sz="2800" dirty="0"/>
              <a:t>Megtűrt: görög-keleti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657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9960" y="65970"/>
            <a:ext cx="5292080" cy="67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0468" y="44624"/>
            <a:ext cx="11381362" cy="6203776"/>
          </a:xfrm>
        </p:spPr>
        <p:txBody>
          <a:bodyPr/>
          <a:lstStyle/>
          <a:p>
            <a:pPr>
              <a:buNone/>
            </a:pPr>
            <a:r>
              <a:rPr lang="hu-HU" sz="4000" b="1" dirty="0"/>
              <a:t>3. Bethlen Gábor fejedelemsége (1613-1629)</a:t>
            </a:r>
          </a:p>
          <a:p>
            <a:r>
              <a:rPr lang="hu-HU" sz="4000" dirty="0"/>
              <a:t>Erdély felvirágoztatása:</a:t>
            </a:r>
          </a:p>
          <a:p>
            <a:r>
              <a:rPr lang="hu-HU" sz="4000" b="1" dirty="0"/>
              <a:t>a, Adók </a:t>
            </a:r>
            <a:r>
              <a:rPr lang="hu-HU" sz="4000" dirty="0"/>
              <a:t>(</a:t>
            </a:r>
            <a:r>
              <a:rPr lang="hu-HU" sz="4000" i="1" dirty="0"/>
              <a:t>vámok, bányászat, pénzverés</a:t>
            </a:r>
            <a:r>
              <a:rPr lang="hu-HU" sz="4000" dirty="0"/>
              <a:t>)</a:t>
            </a:r>
          </a:p>
          <a:p>
            <a:r>
              <a:rPr lang="hu-HU" sz="4000" b="1" dirty="0"/>
              <a:t>b, Ipar fejlesztése</a:t>
            </a:r>
          </a:p>
          <a:p>
            <a:r>
              <a:rPr lang="hu-HU" sz="4000" b="1" dirty="0"/>
              <a:t>c, Monopóliumok </a:t>
            </a:r>
            <a:r>
              <a:rPr lang="hu-HU" sz="4000" dirty="0"/>
              <a:t>(</a:t>
            </a:r>
            <a:r>
              <a:rPr lang="hu-HU" sz="4000" i="1" dirty="0"/>
              <a:t>arany, ezüst, só, méz, kén</a:t>
            </a:r>
            <a:r>
              <a:rPr lang="hu-HU" sz="40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A5714E8-2B3A-3E5C-05BD-DBA981227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11" r="15588" b="-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57217" y="401981"/>
            <a:ext cx="5999507" cy="5671274"/>
          </a:xfrm>
        </p:spPr>
        <p:txBody>
          <a:bodyPr anchor="t">
            <a:normAutofit/>
          </a:bodyPr>
          <a:lstStyle/>
          <a:p>
            <a:r>
              <a:rPr lang="hu-HU" sz="2800" dirty="0">
                <a:solidFill>
                  <a:srgbClr val="000000"/>
                </a:solidFill>
              </a:rPr>
              <a:t>Gyulafehérvár – fejedelmi udvar kiépítése.</a:t>
            </a:r>
          </a:p>
          <a:p>
            <a:r>
              <a:rPr lang="hu-HU" sz="2800" dirty="0">
                <a:solidFill>
                  <a:srgbClr val="000000"/>
                </a:solidFill>
              </a:rPr>
              <a:t>Hadsereg fejlesztése.</a:t>
            </a:r>
          </a:p>
          <a:p>
            <a:r>
              <a:rPr lang="hu-HU" sz="2800" dirty="0">
                <a:solidFill>
                  <a:srgbClr val="000000"/>
                </a:solidFill>
              </a:rPr>
              <a:t>Iskolákat, nyomdákat alapított.</a:t>
            </a: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Ã©ptalÃ¡lat a kÃ¶vetkezÅre: âgyulafehÃ©rvÃ¡ri vÃ¡r bethlenâ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23127" cy="4594149"/>
          </a:xfrm>
          <a:prstGeom prst="rect">
            <a:avLst/>
          </a:prstGeom>
          <a:noFill/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7C0C35E-4B64-D9C5-D8C0-C9719B262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4" y="1886976"/>
            <a:ext cx="7094706" cy="4971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6732" y="204281"/>
            <a:ext cx="11653736" cy="604411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u-HU" sz="4000" b="1" dirty="0"/>
              <a:t>4. Erdélyi Fejedelemség hanyatlása</a:t>
            </a:r>
          </a:p>
          <a:p>
            <a:r>
              <a:rPr lang="hu-HU" sz="4000" dirty="0"/>
              <a:t>I. Rákóczi György még fejlesztette Erdélyt.</a:t>
            </a:r>
          </a:p>
          <a:p>
            <a:r>
              <a:rPr lang="hu-HU" sz="4000" dirty="0"/>
              <a:t>II. Rákóczi György felelőtlenül háborúzott Lengyelországgal.</a:t>
            </a:r>
          </a:p>
          <a:p>
            <a:pPr lvl="1"/>
            <a:r>
              <a:rPr lang="hu-HU" sz="4000" dirty="0"/>
              <a:t>Nem kért szultáni engedélyt.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2CB5E2E-0E50-52EF-CF9E-6F4AE6073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515" y="2295728"/>
            <a:ext cx="3041515" cy="4562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6731" y="404664"/>
            <a:ext cx="11809379" cy="5996136"/>
          </a:xfrm>
        </p:spPr>
        <p:txBody>
          <a:bodyPr/>
          <a:lstStyle/>
          <a:p>
            <a:r>
              <a:rPr lang="hu-HU" sz="4000" dirty="0"/>
              <a:t>Büntetés:</a:t>
            </a:r>
          </a:p>
          <a:p>
            <a:pPr lvl="1"/>
            <a:r>
              <a:rPr lang="hu-HU" sz="4000" dirty="0"/>
              <a:t>A szultán tatár seregekkel pusztította el Erdélyt.</a:t>
            </a:r>
          </a:p>
          <a:p>
            <a:pPr lvl="1"/>
            <a:r>
              <a:rPr lang="hu-HU" sz="4000" dirty="0"/>
              <a:t>1660:  Várad eleste</a:t>
            </a:r>
          </a:p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7939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5729C9-35CA-9A5D-183C-BF65C59F8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30" y="233464"/>
            <a:ext cx="11061970" cy="5943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b="1" dirty="0"/>
              <a:t>1. Erdély a középkorban</a:t>
            </a:r>
          </a:p>
          <a:p>
            <a:r>
              <a:rPr lang="hu-HU" sz="4000" dirty="0"/>
              <a:t>895-907: Honfoglalás</a:t>
            </a:r>
          </a:p>
          <a:p>
            <a:pPr lvl="1"/>
            <a:r>
              <a:rPr lang="hu-HU" sz="3800" dirty="0"/>
              <a:t>A honfoglaló magyarok először Erdélyt hódították meg.</a:t>
            </a:r>
          </a:p>
          <a:p>
            <a:pPr lvl="1"/>
            <a:r>
              <a:rPr lang="hu-HU" sz="3800" dirty="0"/>
              <a:t>Székelyek</a:t>
            </a:r>
          </a:p>
          <a:p>
            <a:r>
              <a:rPr lang="hu-HU" sz="4000" dirty="0"/>
              <a:t>Szent István király (1000-1038) legyőzte az erdélyi Gyulát.</a:t>
            </a:r>
          </a:p>
          <a:p>
            <a:pPr lvl="1"/>
            <a:r>
              <a:rPr lang="hu-HU" sz="3800" dirty="0"/>
              <a:t>Erdély irányítója az erdélyi vajda.</a:t>
            </a:r>
          </a:p>
        </p:txBody>
      </p:sp>
    </p:spTree>
    <p:extLst>
      <p:ext uri="{BB962C8B-B14F-4D97-AF65-F5344CB8AC3E}">
        <p14:creationId xmlns:p14="http://schemas.microsoft.com/office/powerpoint/2010/main" val="774871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ACDB2B-4033-895E-03D6-B052E76EA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26" y="77821"/>
            <a:ext cx="10943422" cy="6094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/>
              <a:t>5. Erdély 1848-ig</a:t>
            </a:r>
          </a:p>
          <a:p>
            <a:r>
              <a:rPr lang="hu-HU" sz="3200" dirty="0"/>
              <a:t>A török kiűzésekor a fejedelemség megszűnt.</a:t>
            </a:r>
          </a:p>
          <a:p>
            <a:r>
              <a:rPr lang="hu-HU" sz="3200" dirty="0"/>
              <a:t>Nem egyesítették Magyarországgal.</a:t>
            </a:r>
          </a:p>
          <a:p>
            <a:endParaRPr lang="hu-HU" sz="3200" dirty="0"/>
          </a:p>
          <a:p>
            <a:r>
              <a:rPr lang="hu-HU" sz="3200" dirty="0"/>
              <a:t>XVIII. sz.: betelepítések, bevándorlások.</a:t>
            </a:r>
          </a:p>
          <a:p>
            <a:pPr marL="0" indent="0">
              <a:buNone/>
            </a:pPr>
            <a:r>
              <a:rPr lang="hu-HU" sz="3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		⇓</a:t>
            </a:r>
            <a:endParaRPr lang="hu-HU" sz="3200" dirty="0"/>
          </a:p>
          <a:p>
            <a:r>
              <a:rPr lang="hu-HU" sz="3200" dirty="0"/>
              <a:t>Jelentősen megváltoztak az etnikai arányok.</a:t>
            </a:r>
          </a:p>
        </p:txBody>
      </p:sp>
    </p:spTree>
    <p:extLst>
      <p:ext uri="{BB962C8B-B14F-4D97-AF65-F5344CB8AC3E}">
        <p14:creationId xmlns:p14="http://schemas.microsoft.com/office/powerpoint/2010/main" val="1036808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46F127B-0630-66C3-EC3C-04C38A2EE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904196"/>
            <a:ext cx="6095999" cy="395380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A76FB51-30D0-8FE5-B89B-C5671CA62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095998" cy="39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33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36187" y="332657"/>
            <a:ext cx="12055813" cy="56746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3600" b="1" dirty="0"/>
              <a:t>6. 1848/49-es harcok Erdélyben</a:t>
            </a:r>
          </a:p>
          <a:p>
            <a:r>
              <a:rPr lang="hu-HU" sz="3600" dirty="0"/>
              <a:t>Az erdélyi csapatok főparancsnoka: </a:t>
            </a:r>
            <a:r>
              <a:rPr lang="hu-HU" sz="3600" b="1" dirty="0" err="1"/>
              <a:t>Józef</a:t>
            </a:r>
            <a:r>
              <a:rPr lang="hu-HU" sz="3600" b="1" dirty="0"/>
              <a:t> Bem.</a:t>
            </a:r>
          </a:p>
          <a:p>
            <a:pPr lvl="1"/>
            <a:r>
              <a:rPr lang="hu-HU" sz="3200" dirty="0"/>
              <a:t>Gábor Áron</a:t>
            </a:r>
          </a:p>
          <a:p>
            <a:endParaRPr lang="hu-HU" sz="3600" dirty="0"/>
          </a:p>
          <a:p>
            <a:r>
              <a:rPr lang="hu-HU" sz="3600" dirty="0"/>
              <a:t>1849 márciusára felszabadította Erdélyt.</a:t>
            </a:r>
          </a:p>
          <a:p>
            <a:pPr lvl="1"/>
            <a:r>
              <a:rPr lang="hu-HU" sz="3200" dirty="0"/>
              <a:t>A kormány működhetett Debrecenben.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804" y="1556958"/>
            <a:ext cx="3398196" cy="528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beolvasás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21591" cy="60932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79379" y="404665"/>
            <a:ext cx="9831421" cy="5602627"/>
          </a:xfrm>
        </p:spPr>
        <p:txBody>
          <a:bodyPr>
            <a:normAutofit/>
          </a:bodyPr>
          <a:lstStyle/>
          <a:p>
            <a:r>
              <a:rPr lang="hu-HU" sz="3200" dirty="0"/>
              <a:t>A dicsőséges tavaszi hadjárat után az orosz és osztrák seregek megtámadták az országot.</a:t>
            </a:r>
          </a:p>
          <a:p>
            <a:r>
              <a:rPr lang="hu-HU" sz="3200" b="1" dirty="0"/>
              <a:t>1849. július 31.: </a:t>
            </a:r>
            <a:r>
              <a:rPr lang="hu-HU" sz="3200" dirty="0"/>
              <a:t>Segesvári csata</a:t>
            </a:r>
          </a:p>
          <a:p>
            <a:pPr lvl="1"/>
            <a:r>
              <a:rPr lang="hu-HU" sz="3200" dirty="0"/>
              <a:t>Magyar vereség</a:t>
            </a:r>
          </a:p>
          <a:p>
            <a:pPr>
              <a:buNone/>
            </a:pPr>
            <a:endParaRPr lang="hu-HU" sz="3200" dirty="0"/>
          </a:p>
          <a:p>
            <a:r>
              <a:rPr lang="hu-HU" sz="3200" b="1" dirty="0"/>
              <a:t>1849. augusztus 9. </a:t>
            </a:r>
            <a:r>
              <a:rPr lang="hu-HU" sz="3200" dirty="0"/>
              <a:t>Temesvári csata</a:t>
            </a:r>
          </a:p>
          <a:p>
            <a:pPr lvl="1"/>
            <a:r>
              <a:rPr lang="hu-HU" sz="3200" dirty="0"/>
              <a:t>Bem </a:t>
            </a:r>
            <a:r>
              <a:rPr lang="hu-HU" sz="3200" b="1" dirty="0"/>
              <a:t>–</a:t>
            </a:r>
            <a:r>
              <a:rPr lang="hu-HU" sz="3200" b="1" u="sng" dirty="0"/>
              <a:t> Haynau</a:t>
            </a:r>
            <a:endParaRPr lang="hu-HU" sz="3200" dirty="0"/>
          </a:p>
          <a:p>
            <a:pPr lvl="1"/>
            <a:r>
              <a:rPr lang="hu-HU" sz="3200" dirty="0"/>
              <a:t>Súlyos vereség</a:t>
            </a:r>
          </a:p>
        </p:txBody>
      </p:sp>
    </p:spTree>
    <p:extLst>
      <p:ext uri="{BB962C8B-B14F-4D97-AF65-F5344CB8AC3E}">
        <p14:creationId xmlns:p14="http://schemas.microsoft.com/office/powerpoint/2010/main" val="184861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72374" y="476673"/>
            <a:ext cx="11789924" cy="5530619"/>
          </a:xfrm>
        </p:spPr>
        <p:txBody>
          <a:bodyPr>
            <a:normAutofit/>
          </a:bodyPr>
          <a:lstStyle/>
          <a:p>
            <a:r>
              <a:rPr lang="hu-HU" sz="3600" dirty="0"/>
              <a:t>A vereség hírére Kossuth lemondott.</a:t>
            </a:r>
          </a:p>
          <a:p>
            <a:endParaRPr lang="hu-HU" sz="3600" dirty="0"/>
          </a:p>
          <a:p>
            <a:r>
              <a:rPr lang="hu-HU" sz="3600" dirty="0" err="1"/>
              <a:t>Görgei</a:t>
            </a:r>
            <a:r>
              <a:rPr lang="hu-HU" sz="3600" dirty="0"/>
              <a:t> és főtisztjei a fegyverletétel mellett döntöttek.</a:t>
            </a:r>
          </a:p>
          <a:p>
            <a:endParaRPr lang="hu-HU" sz="3600" b="1" dirty="0"/>
          </a:p>
          <a:p>
            <a:r>
              <a:rPr lang="hu-HU" sz="3600" b="1" dirty="0"/>
              <a:t>1849. augusztus 13. világosi fegyverletétel.</a:t>
            </a:r>
          </a:p>
          <a:p>
            <a:pPr lvl="1"/>
            <a:r>
              <a:rPr lang="hu-HU" sz="3200" dirty="0"/>
              <a:t>Az orosz csapatok előtt feltétel nélkül.</a:t>
            </a:r>
          </a:p>
        </p:txBody>
      </p:sp>
    </p:spTree>
    <p:extLst>
      <p:ext uri="{BB962C8B-B14F-4D97-AF65-F5344CB8AC3E}">
        <p14:creationId xmlns:p14="http://schemas.microsoft.com/office/powerpoint/2010/main" val="130220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upload.wikimedia.org/wikipedia/commons/thumb/2/2f/Fegyverlet%C3%A9tel_Szkics%C3%A1k.jpg/800px-Fegyverlet%C3%A9tel_Szkics%C3%A1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1788" y="-5011"/>
            <a:ext cx="8388424" cy="6868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0989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01557" y="476673"/>
            <a:ext cx="11751013" cy="4104456"/>
          </a:xfrm>
        </p:spPr>
        <p:txBody>
          <a:bodyPr>
            <a:normAutofit/>
          </a:bodyPr>
          <a:lstStyle/>
          <a:p>
            <a:r>
              <a:rPr lang="hu-HU" sz="3200" dirty="0"/>
              <a:t>A szabadságharcot követő megtorlást Haynau vezényelte le.</a:t>
            </a:r>
          </a:p>
          <a:p>
            <a:endParaRPr lang="hu-HU" sz="3200" dirty="0"/>
          </a:p>
          <a:p>
            <a:r>
              <a:rPr lang="hu-HU" sz="3200" b="1" dirty="0"/>
              <a:t>1849. október 6.</a:t>
            </a:r>
            <a:r>
              <a:rPr lang="hu-HU" sz="3200" dirty="0"/>
              <a:t> Pesten az első felelős miniszterelnök (Batthyány Lajos) kivégzése.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650531F-0B57-346B-65C8-877DB65D9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435" y="2753543"/>
            <a:ext cx="5891565" cy="41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62647" y="260649"/>
            <a:ext cx="9948153" cy="5746643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/>
              <a:t>1849. október 6. </a:t>
            </a:r>
            <a:r>
              <a:rPr lang="hu-HU" dirty="0"/>
              <a:t>Aradon tizenhárom honvédtábornokot végeztek ki.</a:t>
            </a:r>
          </a:p>
          <a:p>
            <a:pPr>
              <a:buNone/>
            </a:pPr>
            <a:endParaRPr lang="hu-HU" dirty="0"/>
          </a:p>
          <a:p>
            <a:r>
              <a:rPr lang="hu-HU" dirty="0"/>
              <a:t>Lázár Vilmos</a:t>
            </a:r>
          </a:p>
          <a:p>
            <a:r>
              <a:rPr lang="hu-HU" dirty="0"/>
              <a:t>Dessewffy Arisztid</a:t>
            </a:r>
          </a:p>
          <a:p>
            <a:r>
              <a:rPr lang="hu-HU" dirty="0"/>
              <a:t>Kiss Ernő</a:t>
            </a:r>
          </a:p>
          <a:p>
            <a:r>
              <a:rPr lang="hu-HU" dirty="0"/>
              <a:t>Schweidel József</a:t>
            </a:r>
          </a:p>
          <a:p>
            <a:r>
              <a:rPr lang="hu-HU" dirty="0"/>
              <a:t>Poeltenberg Ernő</a:t>
            </a:r>
          </a:p>
          <a:p>
            <a:r>
              <a:rPr lang="hu-HU" dirty="0"/>
              <a:t>Török Ignác</a:t>
            </a:r>
          </a:p>
          <a:p>
            <a:r>
              <a:rPr lang="hu-HU" dirty="0" err="1"/>
              <a:t>Lahner</a:t>
            </a:r>
            <a:r>
              <a:rPr lang="hu-HU" dirty="0"/>
              <a:t> György</a:t>
            </a:r>
          </a:p>
          <a:p>
            <a:r>
              <a:rPr lang="hu-HU" dirty="0" err="1"/>
              <a:t>Knezić</a:t>
            </a:r>
            <a:r>
              <a:rPr lang="hu-HU" dirty="0"/>
              <a:t> Károly</a:t>
            </a:r>
          </a:p>
          <a:p>
            <a:r>
              <a:rPr lang="hu-HU" dirty="0"/>
              <a:t>Nagysándor József</a:t>
            </a:r>
          </a:p>
          <a:p>
            <a:r>
              <a:rPr lang="hu-HU" dirty="0"/>
              <a:t>Gróf Leiningen-</a:t>
            </a:r>
            <a:r>
              <a:rPr lang="hu-HU" dirty="0" err="1"/>
              <a:t>Westerburg</a:t>
            </a:r>
            <a:r>
              <a:rPr lang="hu-HU" dirty="0"/>
              <a:t> Károly</a:t>
            </a:r>
          </a:p>
          <a:p>
            <a:r>
              <a:rPr lang="hu-HU" dirty="0"/>
              <a:t>Aulich Lajos</a:t>
            </a:r>
          </a:p>
          <a:p>
            <a:r>
              <a:rPr lang="hu-HU" dirty="0" err="1"/>
              <a:t>Damjanich</a:t>
            </a:r>
            <a:r>
              <a:rPr lang="hu-HU" dirty="0"/>
              <a:t> János</a:t>
            </a:r>
          </a:p>
          <a:p>
            <a:r>
              <a:rPr lang="hu-HU" dirty="0"/>
              <a:t>Gróf Vécsey Károly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77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Képtalálat a következőre: „aradi vértanúk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00063"/>
            <a:ext cx="9144000" cy="5857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298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29EC457-ADE7-8E88-698A-6C6122AAD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444483" cy="406616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25AD4C7-E0AB-04D0-CCAF-95B22312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16" y="2476500"/>
            <a:ext cx="6148084" cy="43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5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3660" y="476655"/>
            <a:ext cx="10084340" cy="5530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/>
              <a:t>7. Trianoni békediktátum</a:t>
            </a:r>
          </a:p>
          <a:p>
            <a:r>
              <a:rPr lang="hu-HU" sz="3200" dirty="0"/>
              <a:t>Az első világháborúban az Osztrák-Magyar Monarchia a vesztesek közé tartozott.</a:t>
            </a:r>
          </a:p>
          <a:p>
            <a:endParaRPr lang="hu-HU" sz="3200" dirty="0"/>
          </a:p>
          <a:p>
            <a:r>
              <a:rPr lang="hu-HU" sz="3200" dirty="0"/>
              <a:t>A békét </a:t>
            </a:r>
            <a:r>
              <a:rPr lang="hu-HU" sz="3200" b="1" dirty="0"/>
              <a:t>1920. június 4-én </a:t>
            </a:r>
            <a:r>
              <a:rPr lang="hu-HU" sz="3200" dirty="0"/>
              <a:t>írták alá.</a:t>
            </a:r>
          </a:p>
          <a:p>
            <a:pPr lvl="1"/>
            <a:r>
              <a:rPr lang="hu-HU" sz="2800" dirty="0"/>
              <a:t>Nagy-Trianon kastély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05C712F-983B-4A4E-4C03-6DECFA6BB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987" y="3182735"/>
            <a:ext cx="5655013" cy="36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9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82102" y="136187"/>
            <a:ext cx="11780196" cy="5799097"/>
          </a:xfrm>
        </p:spPr>
        <p:txBody>
          <a:bodyPr>
            <a:normAutofit/>
          </a:bodyPr>
          <a:lstStyle/>
          <a:p>
            <a:r>
              <a:rPr lang="hu-HU" sz="2800" b="1" dirty="0"/>
              <a:t>A terület több mint 2/3-t elcsatolták</a:t>
            </a:r>
          </a:p>
          <a:p>
            <a:pPr lvl="1"/>
            <a:r>
              <a:rPr lang="hu-HU" sz="2800" dirty="0"/>
              <a:t>282 000 km</a:t>
            </a:r>
            <a:r>
              <a:rPr lang="hu-HU" sz="2800" baseline="30000" dirty="0"/>
              <a:t>2 </a:t>
            </a:r>
            <a:r>
              <a:rPr lang="hu-HU" sz="2800" dirty="0">
                <a:cs typeface="Lucida Sans Unicode"/>
              </a:rPr>
              <a:t>⇒ 93 000</a:t>
            </a:r>
            <a:r>
              <a:rPr lang="hu-HU" sz="2800" dirty="0"/>
              <a:t> km</a:t>
            </a:r>
            <a:r>
              <a:rPr lang="hu-HU" sz="2800" baseline="30000" dirty="0"/>
              <a:t>2</a:t>
            </a:r>
            <a:endParaRPr lang="hu-HU" sz="2800" dirty="0"/>
          </a:p>
          <a:p>
            <a:pPr lvl="1"/>
            <a:r>
              <a:rPr lang="hu-HU" sz="2800" dirty="0"/>
              <a:t>Felvidék, Kárpátalja, Partium, Erdély, Bánát, Bácska, Burgenland</a:t>
            </a:r>
          </a:p>
          <a:p>
            <a:endParaRPr lang="hu-HU" sz="2800" b="1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3C6C80C-523F-7579-4B94-9CFBE1D73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906" y="1909342"/>
            <a:ext cx="7688094" cy="49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54" name="Group 62"/>
          <p:cNvGraphicFramePr>
            <a:graphicFrameLocks noGrp="1"/>
          </p:cNvGraphicFramePr>
          <p:nvPr>
            <p:ph idx="1"/>
          </p:nvPr>
        </p:nvGraphicFramePr>
        <p:xfrm>
          <a:off x="1992313" y="549276"/>
          <a:ext cx="8229600" cy="4685667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Ország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Terület (km</a:t>
                      </a:r>
                      <a:r>
                        <a:rPr kumimoji="0" lang="hu-HU" altLang="hu-HU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hu-HU" altLang="hu-H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Népesség (fő)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Csehszlovákia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3 500 000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Románia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5 250 000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Szerb-Horvát-Szlovén</a:t>
                      </a:r>
                      <a:r>
                        <a:rPr kumimoji="0" lang="hu-HU" altLang="hu-H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Királyság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3 500 000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Ausztria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3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Fiume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3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Lengyelország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7282424"/>
      </p:ext>
    </p:extLst>
  </p:cSld>
  <p:clrMapOvr>
    <a:masterClrMapping/>
  </p:clrMapOvr>
  <p:transition>
    <p:cover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89106" y="340469"/>
            <a:ext cx="9821694" cy="5666824"/>
          </a:xfrm>
        </p:spPr>
        <p:txBody>
          <a:bodyPr/>
          <a:lstStyle/>
          <a:p>
            <a:r>
              <a:rPr lang="hu-HU" sz="3600" b="1" dirty="0"/>
              <a:t>A lakosság közel 2/3-t elvesztette.</a:t>
            </a:r>
          </a:p>
          <a:p>
            <a:pPr lvl="1"/>
            <a:r>
              <a:rPr lang="hu-HU" altLang="hu-HU" sz="3600" dirty="0"/>
              <a:t>18,2 millió fő </a:t>
            </a:r>
            <a:r>
              <a:rPr lang="hu-HU" sz="3600" dirty="0">
                <a:cs typeface="Lucida Sans Unicode"/>
              </a:rPr>
              <a:t>⇒ 7,9 millió fő maradt.</a:t>
            </a:r>
          </a:p>
          <a:p>
            <a:pPr lvl="1"/>
            <a:r>
              <a:rPr lang="hu-HU" sz="3600" dirty="0">
                <a:cs typeface="Lucida Sans Unicode"/>
              </a:rPr>
              <a:t>3,</a:t>
            </a:r>
            <a:r>
              <a:rPr lang="hu-HU" sz="3600" dirty="0" err="1">
                <a:cs typeface="Lucida Sans Unicode"/>
              </a:rPr>
              <a:t>3</a:t>
            </a:r>
            <a:r>
              <a:rPr lang="hu-HU" sz="3600" dirty="0">
                <a:cs typeface="Lucida Sans Unicode"/>
              </a:rPr>
              <a:t> millió magyar került határon kívülre</a:t>
            </a:r>
            <a:endParaRPr lang="hu-HU" sz="3600" dirty="0"/>
          </a:p>
          <a:p>
            <a:pPr lvl="1"/>
            <a:r>
              <a:rPr lang="hu-HU" sz="3600" dirty="0"/>
              <a:t>Többségük közvetlenül a határ mellett.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281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B6129D-0BA7-E492-DA77-450EF5E67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Feladatok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CD10CD-654B-AEDE-299C-7BB9AC34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>
              <a:hlinkClick r:id="rId2"/>
            </a:endParaRPr>
          </a:p>
          <a:p>
            <a:r>
              <a:rPr lang="hu-HU" dirty="0">
                <a:hlinkClick r:id="rId2"/>
              </a:rPr>
              <a:t>https://www.okosdoboz.hu/feladatsor?id=2539</a:t>
            </a:r>
            <a:endParaRPr lang="hu-HU" dirty="0"/>
          </a:p>
          <a:p>
            <a:endParaRPr lang="hu-HU" dirty="0"/>
          </a:p>
          <a:p>
            <a:r>
              <a:rPr lang="hu-HU" dirty="0">
                <a:hlinkClick r:id="rId3"/>
              </a:rPr>
              <a:t>https://www.okosdoboz.hu/feladatsor?id=2603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5828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AC237C-28A8-2608-4216-E79A7AFD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40" y="321013"/>
            <a:ext cx="10797508" cy="5851187"/>
          </a:xfrm>
        </p:spPr>
        <p:txBody>
          <a:bodyPr/>
          <a:lstStyle/>
          <a:p>
            <a:r>
              <a:rPr lang="hu-HU" sz="3200" dirty="0"/>
              <a:t>XII. sz.: Százsok betelepülése </a:t>
            </a:r>
            <a:r>
              <a:rPr lang="hu-HU" sz="3200" dirty="0">
                <a:sym typeface="Symbol" panose="05050102010706020507" pitchFamily="18" charset="2"/>
              </a:rPr>
              <a:t> szász városok (Nagyszeben, Brassó)</a:t>
            </a:r>
          </a:p>
          <a:p>
            <a:endParaRPr lang="hu-HU" sz="3200" dirty="0">
              <a:sym typeface="Symbol" panose="05050102010706020507" pitchFamily="18" charset="2"/>
            </a:endParaRPr>
          </a:p>
          <a:p>
            <a:r>
              <a:rPr lang="hu-HU" sz="3200" dirty="0">
                <a:sym typeface="Symbol" panose="05050102010706020507" pitchFamily="18" charset="2"/>
              </a:rPr>
              <a:t>Jelentősége:</a:t>
            </a:r>
          </a:p>
          <a:p>
            <a:r>
              <a:rPr lang="hu-HU" sz="3200" dirty="0">
                <a:sym typeface="Symbol" panose="05050102010706020507" pitchFamily="18" charset="2"/>
              </a:rPr>
              <a:t>Bányavárosok</a:t>
            </a:r>
          </a:p>
          <a:p>
            <a:pPr lvl="1"/>
            <a:r>
              <a:rPr lang="hu-HU" sz="2800" dirty="0">
                <a:sym typeface="Symbol" panose="05050102010706020507" pitchFamily="18" charset="2"/>
              </a:rPr>
              <a:t>Sóbányák</a:t>
            </a:r>
          </a:p>
          <a:p>
            <a:pPr lvl="1"/>
            <a:r>
              <a:rPr lang="hu-HU" sz="2800" dirty="0">
                <a:sym typeface="Symbol" panose="05050102010706020507" pitchFamily="18" charset="2"/>
              </a:rPr>
              <a:t>Arany- és ezüstbányák</a:t>
            </a:r>
          </a:p>
          <a:p>
            <a:r>
              <a:rPr lang="hu-HU" sz="3200" dirty="0">
                <a:sym typeface="Symbol" panose="05050102010706020507" pitchFamily="18" charset="2"/>
              </a:rPr>
              <a:t>Szabad királyi városok (céhek)</a:t>
            </a:r>
          </a:p>
          <a:p>
            <a:endParaRPr lang="hu-HU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45722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6AD17E-7FF2-4F2F-1A83-12666E714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79" y="223736"/>
            <a:ext cx="10748869" cy="5948464"/>
          </a:xfrm>
        </p:spPr>
        <p:txBody>
          <a:bodyPr/>
          <a:lstStyle/>
          <a:p>
            <a:r>
              <a:rPr lang="hu-HU" sz="3200" dirty="0"/>
              <a:t>Luxemburgi Zsigmond (1387-1437)</a:t>
            </a:r>
          </a:p>
          <a:p>
            <a:r>
              <a:rPr lang="hu-HU" sz="3200" dirty="0"/>
              <a:t>1437: Budai Nagy Antal-féle parasztfelkelés</a:t>
            </a:r>
          </a:p>
          <a:p>
            <a:r>
              <a:rPr lang="hu-HU" sz="3200" dirty="0"/>
              <a:t>Kápolnai unió</a:t>
            </a:r>
          </a:p>
          <a:p>
            <a:r>
              <a:rPr lang="hu-HU" sz="3200" dirty="0"/>
              <a:t>Az erdélyi kiváltságos „nemzetek” összefogtak:</a:t>
            </a:r>
          </a:p>
          <a:p>
            <a:pPr lvl="1"/>
            <a:r>
              <a:rPr lang="hu-HU" sz="2800" dirty="0"/>
              <a:t>Szászok</a:t>
            </a:r>
          </a:p>
          <a:p>
            <a:pPr lvl="1"/>
            <a:r>
              <a:rPr lang="hu-HU" sz="2800" dirty="0"/>
              <a:t>Székelyek</a:t>
            </a:r>
          </a:p>
          <a:p>
            <a:pPr lvl="1"/>
            <a:r>
              <a:rPr lang="hu-HU" sz="2800" dirty="0"/>
              <a:t>Magyar nemesek</a:t>
            </a:r>
          </a:p>
          <a:p>
            <a:endParaRPr lang="hu-HU" sz="3200" dirty="0"/>
          </a:p>
          <a:p>
            <a:r>
              <a:rPr lang="hu-HU" sz="3200" dirty="0"/>
              <a:t>Leverték a felkelést!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6104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0FD6DB0-1A7C-CB82-4825-B6F811A2D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2" y="300037"/>
            <a:ext cx="795337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18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58C5DF9-7035-73D5-7B03-4D8CE3317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604837"/>
            <a:ext cx="87820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8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77365D-B85F-823E-64C0-C5EAF5E0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49" y="68094"/>
            <a:ext cx="11040699" cy="6104106"/>
          </a:xfrm>
        </p:spPr>
        <p:txBody>
          <a:bodyPr/>
          <a:lstStyle/>
          <a:p>
            <a:pPr marL="0" indent="0">
              <a:buNone/>
            </a:pPr>
            <a:r>
              <a:rPr lang="hu-HU" sz="3200" b="1" dirty="0"/>
              <a:t>2. Erdélyi Fejedelemség kialakulása</a:t>
            </a:r>
          </a:p>
          <a:p>
            <a:r>
              <a:rPr lang="hu-HU" sz="3200" dirty="0"/>
              <a:t>1526: Mohácsi vész</a:t>
            </a:r>
          </a:p>
          <a:p>
            <a:r>
              <a:rPr lang="hu-HU" sz="3200" dirty="0"/>
              <a:t>1541: Buda elfoglalása</a:t>
            </a:r>
          </a:p>
          <a:p>
            <a:pPr marL="0" indent="0">
              <a:buNone/>
            </a:pPr>
            <a:r>
              <a:rPr lang="hu-HU" sz="3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	⇓</a:t>
            </a:r>
            <a:endParaRPr lang="hu-HU" sz="3200" dirty="0"/>
          </a:p>
          <a:p>
            <a:r>
              <a:rPr lang="hu-HU" sz="3200" dirty="0"/>
              <a:t>Az ország három részre szakadt!</a:t>
            </a:r>
          </a:p>
          <a:p>
            <a:pPr lvl="1"/>
            <a:r>
              <a:rPr lang="hu-HU" sz="3000" dirty="0"/>
              <a:t>Királyi Magyarország</a:t>
            </a:r>
          </a:p>
          <a:p>
            <a:pPr lvl="1"/>
            <a:r>
              <a:rPr lang="hu-HU" sz="3000" dirty="0"/>
              <a:t>Erdélyi Fejedelemség</a:t>
            </a:r>
          </a:p>
          <a:p>
            <a:pPr lvl="1"/>
            <a:r>
              <a:rPr lang="hu-HU" sz="3000" dirty="0"/>
              <a:t>Hódoltság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8052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82" y="18782"/>
            <a:ext cx="9169240" cy="64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97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TM03090434[[fn=Fabetű]]</Template>
  <TotalTime>76</TotalTime>
  <Words>634</Words>
  <Application>Microsoft Office PowerPoint</Application>
  <PresentationFormat>Szélesvásznú</PresentationFormat>
  <Paragraphs>148</Paragraphs>
  <Slides>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2" baseType="lpstr">
      <vt:lpstr>Aptos</vt:lpstr>
      <vt:lpstr>Arial</vt:lpstr>
      <vt:lpstr>Lucida Sans Unicode</vt:lpstr>
      <vt:lpstr>Rockwell</vt:lpstr>
      <vt:lpstr>Rockwell Condensed</vt:lpstr>
      <vt:lpstr>Symbol</vt:lpstr>
      <vt:lpstr>Wingdings</vt:lpstr>
      <vt:lpstr>Fabetű</vt:lpstr>
      <vt:lpstr>Erdély története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Feladatok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Balázs József</dc:creator>
  <cp:lastModifiedBy>Dr. Balázs József</cp:lastModifiedBy>
  <cp:revision>3</cp:revision>
  <dcterms:created xsi:type="dcterms:W3CDTF">2024-07-09T07:38:54Z</dcterms:created>
  <dcterms:modified xsi:type="dcterms:W3CDTF">2024-07-09T09:19:02Z</dcterms:modified>
</cp:coreProperties>
</file>